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notesSlides/notesSlide28.xml" ContentType="application/vnd.openxmlformats-officedocument.presentationml.notesSlide+xml"/>
  <Override PartName="/ppt/tags/tag50.xml" ContentType="application/vnd.openxmlformats-officedocument.presentationml.tags+xml"/>
  <Override PartName="/ppt/notesSlides/notesSlide29.xml" ContentType="application/vnd.openxmlformats-officedocument.presentationml.notesSlide+xml"/>
  <Override PartName="/ppt/tags/tag51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8810" r:id="rId3"/>
    <p:sldId id="9153" r:id="rId4"/>
    <p:sldId id="9569" r:id="rId5"/>
    <p:sldId id="9373" r:id="rId6"/>
    <p:sldId id="9374" r:id="rId7"/>
    <p:sldId id="9570" r:id="rId8"/>
    <p:sldId id="9380" r:id="rId9"/>
    <p:sldId id="9381" r:id="rId10"/>
    <p:sldId id="9382" r:id="rId11"/>
    <p:sldId id="9383" r:id="rId12"/>
    <p:sldId id="3637" r:id="rId13"/>
    <p:sldId id="9571" r:id="rId14"/>
    <p:sldId id="9572" r:id="rId15"/>
    <p:sldId id="9573" r:id="rId16"/>
    <p:sldId id="9609" r:id="rId17"/>
    <p:sldId id="9610" r:id="rId18"/>
    <p:sldId id="9611" r:id="rId19"/>
    <p:sldId id="9616" r:id="rId20"/>
    <p:sldId id="9614" r:id="rId21"/>
    <p:sldId id="9615" r:id="rId22"/>
    <p:sldId id="9612" r:id="rId23"/>
    <p:sldId id="9617" r:id="rId24"/>
    <p:sldId id="9154" r:id="rId25"/>
    <p:sldId id="9315" r:id="rId26"/>
    <p:sldId id="9361" r:id="rId27"/>
    <p:sldId id="9362" r:id="rId28"/>
    <p:sldId id="9484" r:id="rId29"/>
    <p:sldId id="9485" r:id="rId30"/>
    <p:sldId id="9363" r:id="rId31"/>
    <p:sldId id="9486" r:id="rId32"/>
    <p:sldId id="9513" r:id="rId33"/>
    <p:sldId id="9539" r:id="rId34"/>
    <p:sldId id="9540" r:id="rId35"/>
    <p:sldId id="9364" r:id="rId36"/>
    <p:sldId id="9365" r:id="rId37"/>
    <p:sldId id="9413" r:id="rId38"/>
    <p:sldId id="9462" r:id="rId39"/>
    <p:sldId id="9366" r:id="rId40"/>
    <p:sldId id="9367" r:id="rId41"/>
    <p:sldId id="9546" r:id="rId42"/>
    <p:sldId id="9547" r:id="rId43"/>
    <p:sldId id="9608" r:id="rId44"/>
    <p:sldId id="9613" r:id="rId45"/>
    <p:sldId id="9618" r:id="rId46"/>
    <p:sldId id="9619" r:id="rId47"/>
    <p:sldId id="9603" r:id="rId48"/>
    <p:sldId id="9242" r:id="rId49"/>
    <p:sldId id="9243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06"/>
    <p:restoredTop sz="94677"/>
  </p:normalViewPr>
  <p:slideViewPr>
    <p:cSldViewPr snapToGrid="0" snapToObjects="1">
      <p:cViewPr varScale="1">
        <p:scale>
          <a:sx n="53" d="100"/>
          <a:sy n="53" d="100"/>
        </p:scale>
        <p:origin x="18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3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5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5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79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142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6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4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15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54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8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9/13/2020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4.xml"/><Relationship Id="rId7" Type="http://schemas.openxmlformats.org/officeDocument/2006/relationships/image" Target="../media/image26.wmf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9.wmf"/><Relationship Id="rId2" Type="http://schemas.openxmlformats.org/officeDocument/2006/relationships/tags" Target="../tags/tag4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3.wmf"/><Relationship Id="rId2" Type="http://schemas.openxmlformats.org/officeDocument/2006/relationships/tags" Target="../tags/tag45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32.wmf"/><Relationship Id="rId4" Type="http://schemas.openxmlformats.org/officeDocument/2006/relationships/notesSlide" Target="../notesSlides/notesSlide25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66090" y="1122045"/>
            <a:ext cx="344487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3800" dirty="0">
                <a:sym typeface="+mn-ea"/>
              </a:rPr>
              <a:t>智能供应链与评分卡模型</a:t>
            </a:r>
            <a:br>
              <a:rPr lang="en-US" altLang="zh-CN" sz="3800" dirty="0">
                <a:sym typeface="+mn-ea"/>
              </a:rPr>
            </a:br>
            <a:r>
              <a:rPr sz="3800" dirty="0">
                <a:sym typeface="+mn-ea"/>
              </a:rPr>
              <a:t>Lesson-</a:t>
            </a:r>
            <a:r>
              <a:rPr lang="en-US" sz="3800" dirty="0">
                <a:sym typeface="+mn-ea"/>
              </a:rPr>
              <a:t>17</a:t>
            </a:r>
            <a:endParaRPr lang="en-US"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模型融合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 Do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ir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is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分类为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例，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鸢尾花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有四个属性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，即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花瓣的长宽，茎的长宽，根据这些属性把花分为三类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分别采用三个模型，并加权融合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LogisticRegression(C=0.1)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RandomForestClassifier(n_estimators=10, max_depth=2)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SVC(C=0.1, probability=True)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 Do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：采用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nerual network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进行价格预测</a:t>
            </a:r>
          </a:p>
          <a:p>
            <a:pPr marL="57150" indent="-285750" algn="l">
              <a:lnSpc>
                <a:spcPct val="150000"/>
              </a:lnSpc>
              <a:buSzTx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NN</a:t>
            </a:r>
            <a:endParaRPr lang="en-US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150000"/>
              </a:lnSpc>
              <a:buSzTx/>
              <a:buNone/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3个FC层，每层神经元个数为250，激活函数 用ReLU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最后一个FC层，输出预测结果</a:t>
            </a:r>
          </a:p>
          <a:p>
            <a:pPr algn="l">
              <a:lnSpc>
                <a:spcPct val="150000"/>
              </a:lnSpc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针对发动机功率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power&gt;600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的进行异常值处理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75437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 Do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Model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的特征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可解释性测</a:t>
            </a:r>
          </a:p>
          <a:p>
            <a:pPr marL="57150" indent="-285750" algn="l">
              <a:lnSpc>
                <a:spcPct val="150000"/>
              </a:lnSpc>
              <a:buSzTx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XGBoost/LightGBM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进行预测，并对重要特征进行排序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XGB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oost中的feature importance计算，一共有三种类型：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weight，特征在提升树里出现的次数，即在所有树中，某个特征作为分裂节点的次数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gain，在所有树中，某个特征在分裂后带来的平均信息增益。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cover，与特征相关的记录(observation)的相对数量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比如有100条记录(observation)，4个特征(feature) 和3棵树(tree)，假设特征1用来确定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Tree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Tree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Tree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3中10，5和2个记录的叶节点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coverage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 (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+ 5 + 2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 / 100 = 17%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35" y="1362075"/>
            <a:ext cx="4086225" cy="2638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0" y="4038600"/>
            <a:ext cx="4714875" cy="2619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47415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：智能供应链分析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数据集：SupplyChainDataset.csv，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供应链采购数据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 Do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供应链数据探索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对用户进行分层运营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对于欺诈订单进行预测，即Order Status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='SUSPECTED_FRAUD'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对于迟交货订单进行预测，即Delivery Status= 'Late delivery'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对于销售额进行预测，即Sales字段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对于订货数量进行预测，即Order Item Quantity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412105" y="1228725"/>
          <a:ext cx="6758940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6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Type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交易方式（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DEBIT, TRANSFER, CASH, PAYMENT)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Days for shipping (real)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实际发货天数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Days for shipment (scheduled)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预计发货天数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Benefit per order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每笔订单利润（可能为正，也可能为负）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Sales per customer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每个顾客的总销售额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Delivery Status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交货状态（Advance shipping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, Late delivery, Shipping on time, Shipping canceled ... 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Late_delivery_risk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分类变量，说明发货是否延迟，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1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：延迟，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0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：没有延迟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Category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商品类别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Category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商品类别名称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City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客户所在城市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Country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客户所在国家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Email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Email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（已隐去）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Fname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First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Lname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Last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Password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Password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（已隐去）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Customer Segment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客户划分（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Consumer, Home Office, Corporate, ...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0" y="1180465"/>
          <a:ext cx="6182995" cy="567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State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客户所在国家或州（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State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Street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客户所在街道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Zipcode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客户所在邮编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Department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商店的部门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Department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商店的部门名称（比如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Fitness, Golf, Footwear ...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Delivery Status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交货状态（Advance shipping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, Late delivery, Shipping on time, Shipping canceled ... 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Latitude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经度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Longitude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纬度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Market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所属市场（比如Pacific Asia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, USCA, Africa, Europe ...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City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订单所在城市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Country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订单所在国家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Customer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订单的客户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date (DateOrders)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订单下单日期（精确到分钟，比如 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1/31/2018 22:56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Cardprod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通过RFID生成的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Discount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订单商品折扣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Order Item Discount Rate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订单商品折扣率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428740" y="1268730"/>
          <a:ext cx="5711190" cy="542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订单商品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Product Price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订单商品的价格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Profit Ratio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订单商品的利润率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Quantity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订单商品的数量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Sales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销售额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Item Total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订单总金额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Profit Per Order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订单利润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Region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订单所属区域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State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 dirty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订单所在</a:t>
                      </a:r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州</a:t>
                      </a:r>
                      <a:endParaRPr lang="zh-CN" altLang="zh-CN" sz="1400" b="0" dirty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Status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订单状态（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COMPLETE, PENDING, CLOSED, ...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Order Zipcode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订单的邮编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Card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Category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商品分类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Description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商品描述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Image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商品图片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商品名称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Product Price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 dirty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商品价格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：智能供应链分析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供应链数据探索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）是否有缺失字段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数据补全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）这些特征之间的相关性如何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热力图呈现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）对于销售额进行探索（对应 Sales per customer）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按照不同的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Market, Order Region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按照不同的Category Name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按照不同的时间维度（年，月，星期，小时）的趋势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Product Price与Sales per customer 相关性如何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260975" y="1191895"/>
          <a:ext cx="6758940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6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Product Status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商品状态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shipping date (DateOrders)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发货日期（比如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2/3/2018 22:56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Shipping Mode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发货方式（比如Standard Class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, First Class, ... 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5353685" y="2976880"/>
          <a:ext cx="5651500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用户分类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最近一次消费时间间隔（</a:t>
                      </a:r>
                      <a:r>
                        <a:rPr lang="en-US" altLang="zh-CN" sz="1400"/>
                        <a:t>R</a:t>
                      </a:r>
                      <a:r>
                        <a:rPr lang="zh-CN" altLang="en-US" sz="140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消费频率（</a:t>
                      </a:r>
                      <a:r>
                        <a:rPr lang="en-US" altLang="zh-CN" sz="1400"/>
                        <a:t>F</a:t>
                      </a:r>
                      <a:r>
                        <a:rPr lang="zh-CN" altLang="zh-CN" sz="140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消费金额（</a:t>
                      </a:r>
                      <a:r>
                        <a:rPr lang="en-US" altLang="zh-CN" sz="1400"/>
                        <a:t>M</a:t>
                      </a:r>
                      <a:r>
                        <a:rPr lang="zh-CN" altLang="en-US" sz="140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zh-CN" altLang="en-US" sz="1400" dirty="0"/>
                        <a:t>重要价值用户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2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、重要发展用户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3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、重要保持用户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4</a:t>
                      </a: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、重要挽留用户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5</a:t>
                      </a: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、一般价值用户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6</a:t>
                      </a: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、一般发展用户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7</a:t>
                      </a: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、一般保持用户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8</a:t>
                      </a: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、一般挽留用户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+mn-ea"/>
                        </a:rPr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006228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热力图：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，创建相关矩阵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corr_matrix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df.corr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heatmap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进行可视化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sns.heatmap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corr_matrix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annot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=True,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cmap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coolwarm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’)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如果某列为非数值类型，可以先进行数值编码（比如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one-hot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pd.get_dummies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train_data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[['Sex', 'Embarked']])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只看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object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类型的数据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df.select_dtypes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(include=['object'])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BF9F9A-DA82-4F99-ADC1-B922A105B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22" y="1546412"/>
            <a:ext cx="6849625" cy="4511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4439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按照不同时间维度进行探索：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创建时间戳索引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temp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pd.DatetimeIndex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(data['order date 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DateOrders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)’])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创建时间戳索引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temp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pd.DatetimeIndex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(data['order date 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DateOrders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)’])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获取不同尺度的时间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order_year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temp.year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order_month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temp.month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order_week_day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temp.weekday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order_hour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temp.hour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order_month_year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temp.to_period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('M')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7788B-8E2C-4188-8EEA-D0D975DA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03" y="1385569"/>
            <a:ext cx="6918421" cy="35813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24410B-5098-46B1-84B4-81D5A903DCBC}"/>
              </a:ext>
            </a:extLst>
          </p:cNvPr>
          <p:cNvSpPr txBox="1">
            <a:spLocks noGrp="1"/>
          </p:cNvSpPr>
          <p:nvPr/>
        </p:nvSpPr>
        <p:spPr>
          <a:xfrm>
            <a:off x="6307227" y="5042647"/>
            <a:ext cx="5228104" cy="497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对销售额进行探索，按照不同时间维度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6455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对用户进行分层：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，计算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R_Value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M_Value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Order Customer Id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进行划分，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对时间类型进行转换，统计订单最后一笔的时间，计算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recent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，即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R_Value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计算用户总购买金额，总购买商品数，即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R_Value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0E9D5D-9920-4162-80D5-23EC0D57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4682931"/>
            <a:ext cx="4814923" cy="17145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CF0B7-B215-4891-95F0-3E1CDBFDB400}"/>
              </a:ext>
            </a:extLst>
          </p:cNvPr>
          <p:cNvSpPr txBox="1">
            <a:spLocks noGrp="1"/>
          </p:cNvSpPr>
          <p:nvPr/>
        </p:nvSpPr>
        <p:spPr>
          <a:xfrm>
            <a:off x="6096000" y="13093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，将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R_Value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M_Value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转换为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R_Score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F_Score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M_Score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比如划分为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个等级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1-4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为最高等级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quantiles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customer_seg.quantile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(q=[0.25, 0.5, 0.75])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，按照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对用户进行分层，并制定相应的沟通策略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F5FBCB-92AD-47E3-8EB4-51215434F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1889"/>
            <a:ext cx="5694012" cy="30537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6558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083008"/>
            <a:ext cx="11171704" cy="1680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取数值最大的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进行条形图展示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cus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['Customer Full Name'].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value_counts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().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nlargest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(10).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plot.bar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()</a:t>
            </a:r>
            <a:endParaRPr lang="zh-CN" altLang="en-US" sz="1600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8C6B94-014E-4A6B-BBCC-5B76CE24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10" y="2223160"/>
            <a:ext cx="9858266" cy="4424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2144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分位数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quantile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四分位数，把数值由小到大排列并分成四等份，处于三个分割点位置的数值就是四分位数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四分位数 </a:t>
            </a:r>
            <a:r>
              <a:rPr lang="en-US" altLang="zh-CN" sz="1600" dirty="0">
                <a:ea typeface="宋体" panose="02010600030101010101" pitchFamily="2" charset="-122"/>
              </a:rPr>
              <a:t>(Q1)</a:t>
            </a:r>
            <a:r>
              <a:rPr lang="zh-CN" altLang="en-US" sz="1600" dirty="0">
                <a:ea typeface="宋体" panose="02010600030101010101" pitchFamily="2" charset="-122"/>
              </a:rPr>
              <a:t>，也叫“较小四分位数”，等于该样本中所有数值由小到大排列后第</a:t>
            </a:r>
            <a:r>
              <a:rPr lang="en-US" altLang="zh-CN" sz="1600" dirty="0">
                <a:ea typeface="宋体" panose="02010600030101010101" pitchFamily="2" charset="-122"/>
              </a:rPr>
              <a:t>25%</a:t>
            </a:r>
            <a:r>
              <a:rPr lang="zh-CN" altLang="en-US" sz="1600" dirty="0">
                <a:ea typeface="宋体" panose="02010600030101010101" pitchFamily="2" charset="-122"/>
              </a:rPr>
              <a:t>的数字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四分位数 </a:t>
            </a:r>
            <a:r>
              <a:rPr lang="en-US" altLang="zh-CN" sz="1600" dirty="0">
                <a:ea typeface="宋体" panose="02010600030101010101" pitchFamily="2" charset="-122"/>
              </a:rPr>
              <a:t>(Q2)</a:t>
            </a:r>
            <a:r>
              <a:rPr lang="zh-CN" altLang="en-US" sz="1600" dirty="0">
                <a:ea typeface="宋体" panose="02010600030101010101" pitchFamily="2" charset="-122"/>
              </a:rPr>
              <a:t>，也叫“中位数”，等于该样本中所有数值由小到大排列后第</a:t>
            </a:r>
            <a:r>
              <a:rPr lang="en-US" altLang="zh-CN" sz="1600" dirty="0">
                <a:ea typeface="宋体" panose="02010600030101010101" pitchFamily="2" charset="-122"/>
              </a:rPr>
              <a:t>50%</a:t>
            </a:r>
            <a:r>
              <a:rPr lang="zh-CN" altLang="en-US" sz="1600" dirty="0">
                <a:ea typeface="宋体" panose="02010600030101010101" pitchFamily="2" charset="-122"/>
              </a:rPr>
              <a:t>的数字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第</a:t>
            </a:r>
            <a:r>
              <a:rPr lang="en-US" altLang="zh-CN" sz="1600" dirty="0"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ea typeface="宋体" panose="02010600030101010101" pitchFamily="2" charset="-122"/>
              </a:rPr>
              <a:t>四分位数 </a:t>
            </a:r>
            <a:r>
              <a:rPr lang="en-US" altLang="zh-CN" sz="1600" dirty="0">
                <a:ea typeface="宋体" panose="02010600030101010101" pitchFamily="2" charset="-122"/>
              </a:rPr>
              <a:t>(Q3)</a:t>
            </a:r>
            <a:r>
              <a:rPr lang="zh-CN" altLang="en-US" sz="1600" dirty="0">
                <a:ea typeface="宋体" panose="02010600030101010101" pitchFamily="2" charset="-122"/>
              </a:rPr>
              <a:t>，也叫“较大四分位数”，等于该样本中所有数值由小到大排列后第</a:t>
            </a:r>
            <a:r>
              <a:rPr lang="en-US" altLang="zh-CN" sz="1600" dirty="0">
                <a:ea typeface="宋体" panose="02010600030101010101" pitchFamily="2" charset="-122"/>
              </a:rPr>
              <a:t>75%</a:t>
            </a:r>
            <a:r>
              <a:rPr lang="zh-CN" altLang="en-US" sz="1600" dirty="0">
                <a:ea typeface="宋体" panose="02010600030101010101" pitchFamily="2" charset="-122"/>
              </a:rPr>
              <a:t>的数字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CF0B7-B215-4891-95F0-3E1CDBFDB400}"/>
              </a:ext>
            </a:extLst>
          </p:cNvPr>
          <p:cNvSpPr txBox="1">
            <a:spLocks noGrp="1"/>
          </p:cNvSpPr>
          <p:nvPr/>
        </p:nvSpPr>
        <p:spPr>
          <a:xfrm>
            <a:off x="6096000" y="13093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在计算的过程中，考虑</a:t>
            </a:r>
            <a:r>
              <a:rPr lang="en-US" altLang="zh-CN" sz="1600" dirty="0">
                <a:ea typeface="宋体" panose="02010600030101010101" pitchFamily="2" charset="-122"/>
              </a:rPr>
              <a:t>p</a:t>
            </a:r>
            <a:r>
              <a:rPr lang="zh-CN" altLang="en-US" sz="1600" dirty="0">
                <a:ea typeface="宋体" panose="02010600030101010101" pitchFamily="2" charset="-122"/>
              </a:rPr>
              <a:t>分位，当</a:t>
            </a:r>
            <a:r>
              <a:rPr lang="en-US" altLang="zh-CN" sz="1600" dirty="0">
                <a:ea typeface="宋体" panose="02010600030101010101" pitchFamily="2" charset="-122"/>
              </a:rPr>
              <a:t>p=0.25 0.5 0.75 </a:t>
            </a:r>
            <a:r>
              <a:rPr lang="zh-CN" altLang="en-US" sz="1600" dirty="0">
                <a:ea typeface="宋体" panose="02010600030101010101" pitchFamily="2" charset="-122"/>
              </a:rPr>
              <a:t>时，相当于计算四分位数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：如何确定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分位数的位置：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方法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 pos = (n+1)*p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方法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 pos = 1+(n-1)*p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中采用的是方法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5690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分位数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quantile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中计算分位数位置采用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position=1+(n-1)*p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import pandas as pd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import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numpy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pd.DataFrame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np.array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([[1, 1], [2, 10], [3, 100], [4, 1000]]), columns=['a', 'b'])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print("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原始数据：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print("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p=0.1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时，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column 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的分位数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df.quantile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(0.1))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df.quantile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([0.25, 0.75]))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CF0B7-B215-4891-95F0-3E1CDBFDB400}"/>
              </a:ext>
            </a:extLst>
          </p:cNvPr>
          <p:cNvSpPr txBox="1">
            <a:spLocks noGrp="1"/>
          </p:cNvSpPr>
          <p:nvPr/>
        </p:nvSpPr>
        <p:spPr>
          <a:xfrm>
            <a:off x="6096000" y="13093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当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p=0.1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时，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column a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的分位数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= 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列</a:t>
            </a:r>
            <a:br>
              <a:rPr lang="zh-CN" altLang="en-US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pos = 1 + (4 - 1)*0.1 = 1.3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fraction = 0.3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result = 1 + (2 - 1) * 0.3 = 1.3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zh-CN" altLang="en-US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列</a:t>
            </a:r>
            <a:br>
              <a:rPr lang="zh-CN" altLang="en-US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pos = 1.3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result = 1 + (10 - 1)* 0.3 = 3.7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(n-1)*p</a:t>
            </a:r>
            <a:r>
              <a:rPr lang="zh-CN" altLang="en-US" sz="1600" dirty="0">
                <a:ea typeface="宋体" panose="02010600030101010101" pitchFamily="2" charset="-122"/>
              </a:rPr>
              <a:t>的结果中整数部分</a:t>
            </a:r>
            <a:r>
              <a:rPr lang="en-US" altLang="zh-CN" sz="1600" dirty="0">
                <a:ea typeface="宋体" panose="02010600030101010101" pitchFamily="2" charset="-122"/>
              </a:rPr>
              <a:t>a, </a:t>
            </a:r>
            <a:r>
              <a:rPr lang="zh-CN" altLang="en-US" sz="1600" dirty="0">
                <a:ea typeface="宋体" panose="02010600030101010101" pitchFamily="2" charset="-122"/>
              </a:rPr>
              <a:t>小数部分为</a:t>
            </a:r>
            <a:r>
              <a:rPr lang="en-US" altLang="zh-CN" sz="1600" dirty="0">
                <a:ea typeface="宋体" panose="02010600030101010101" pitchFamily="2" charset="-122"/>
              </a:rPr>
              <a:t>b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pos = a+1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最终的结果为</a:t>
            </a:r>
            <a:r>
              <a:rPr lang="en-US" altLang="zh-CN" sz="1600" dirty="0">
                <a:ea typeface="宋体" panose="02010600030101010101" pitchFamily="2" charset="-122"/>
              </a:rPr>
              <a:t>df[pos]+(df[pos+1]-df[pos])*b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3581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D08F65-C415-4A95-931B-5A357085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38" y="1372003"/>
            <a:ext cx="9648721" cy="46471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0EC60-B0C0-4AC5-B25E-85B671CB3EC5}"/>
              </a:ext>
            </a:extLst>
          </p:cNvPr>
          <p:cNvSpPr txBox="1">
            <a:spLocks noGrp="1"/>
          </p:cNvSpPr>
          <p:nvPr/>
        </p:nvSpPr>
        <p:spPr>
          <a:xfrm>
            <a:off x="3036794" y="6079634"/>
            <a:ext cx="6658536" cy="47512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显示不同地区的支付类型情况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2831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：智能供应链分析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855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针对欺诈订单、发货延迟进行预测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fraud = 0,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late_delivery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0,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Thinking: 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都有哪些模型可以使用？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LR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GaussianNB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LinearSVC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KNeighborsClassifier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LinearDiscriminantAnalysis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DecisionTreeClassifier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RandomForestClassifier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XGBClassifier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：如何看特征的重要性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可以针对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LR /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树模型查看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feature_importances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_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CF0B7-B215-4891-95F0-3E1CDBFDB400}"/>
              </a:ext>
            </a:extLst>
          </p:cNvPr>
          <p:cNvSpPr txBox="1">
            <a:spLocks noGrp="1"/>
          </p:cNvSpPr>
          <p:nvPr/>
        </p:nvSpPr>
        <p:spPr>
          <a:xfrm>
            <a:off x="6096000" y="1309369"/>
            <a:ext cx="5228104" cy="52572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针对销量、订单数量进行预测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Sales, Order Item Quantity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Thinking: 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都有哪些模型可以使用？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LinearRegression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Lasso, Ridge,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DecisionTreeRegressor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XGBRegressor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LGBMRegressor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RandomForestRegressor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最小二乘估计是最小化残差平方和（</a:t>
            </a:r>
            <a:r>
              <a:rPr lang="en-US" altLang="zh-CN" sz="1600" dirty="0"/>
              <a:t>RSS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lasso</a:t>
            </a:r>
            <a:r>
              <a:rPr lang="zh-CN" altLang="en-US" sz="1600" dirty="0"/>
              <a:t>是最小化</a:t>
            </a:r>
            <a:r>
              <a:rPr lang="en-US" altLang="zh-CN" sz="1600" dirty="0"/>
              <a:t>RSS</a:t>
            </a:r>
            <a:r>
              <a:rPr lang="zh-CN" altLang="en-US" sz="1600" dirty="0"/>
              <a:t>中，加入了</a:t>
            </a:r>
            <a:r>
              <a:rPr lang="en-US" altLang="zh-CN" sz="1600" dirty="0"/>
              <a:t>L1</a:t>
            </a:r>
            <a:r>
              <a:rPr lang="zh-CN" altLang="en-US" sz="1600" dirty="0"/>
              <a:t>惩罚项（作为约束）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岭回归在最小化</a:t>
            </a:r>
            <a:r>
              <a:rPr lang="en-US" altLang="zh-CN" sz="1600" dirty="0"/>
              <a:t>RSS</a:t>
            </a:r>
            <a:r>
              <a:rPr lang="zh-CN" altLang="en-US" sz="1600" dirty="0"/>
              <a:t>中，加入了</a:t>
            </a:r>
            <a:r>
              <a:rPr lang="en-US" altLang="zh-CN" sz="1600" dirty="0"/>
              <a:t>L2</a:t>
            </a:r>
            <a:r>
              <a:rPr lang="zh-CN" altLang="en-US" sz="1600" dirty="0"/>
              <a:t>惩罚项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9B555-82AD-411A-831E-4BB973999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01" y="4069297"/>
            <a:ext cx="2305067" cy="5953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4E0624-32EF-4150-AEBC-C476B5542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173" y="5099560"/>
            <a:ext cx="3128985" cy="576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9EC2AC-7192-46B7-BFDD-4D219BB5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078" y="6144393"/>
            <a:ext cx="3148036" cy="519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623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sz="4800" dirty="0"/>
              <a:t>2</a:t>
            </a:r>
            <a:r>
              <a:rPr sz="4800" dirty="0"/>
              <a:t>/</a:t>
            </a:r>
            <a:r>
              <a:rPr lang="en-US" altLang="zh-CN" sz="4800" dirty="0"/>
              <a:t>2</a:t>
            </a:r>
            <a:r>
              <a:rPr lang="zh-CN" altLang="en-US" sz="4800" dirty="0"/>
              <a:t>  评分卡模型</a:t>
            </a:r>
            <a:br>
              <a:rPr lang="zh-CN" altLang="en-US" sz="4800" dirty="0"/>
            </a:br>
            <a:endParaRPr lang="zh-CN" altLang="zh-CN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6124724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评分卡模型是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常用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的金融风控手段之一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风控，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就是风险控制，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我们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采取各种措施和方法，减少风险发生的可能性，或风险发生时造成的损失</a:t>
            </a: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根据客户的各种属性和行为数据，利用信用评分模型，对客户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信用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决定是否给予授信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授信的额度和利率，减少在金融交易中存在的交易风险</a:t>
            </a: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按照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不同的业务阶段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，可以划分为三种：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贷前：申请评分卡（Application score card），称为A卡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贷中：行为评分卡（Behavior score card），称为B卡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贷后：催收评分卡（Collection score card），称为C卡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评分卡模型：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客户评分 = 基准分 + 年龄评分 + 性别评分 + 婚姻状况评分 + 学历评分 + 月收入评分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Thinking: 某客户年龄为27岁，性别为男，婚姻状况为已婚，学历为本科，月收入为16000，那么他的评分=?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223(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基准分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+ 8(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年龄评分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 + 4(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性别评分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 + 8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婚姻评分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 + 8(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学历评分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 + 13(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收入评分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 = 264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：评分卡的最高分和最低分是多少？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最低分：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223-2+2-2-8-8=205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最高分：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223+10+4+8+12+20=277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819775" y="1098550"/>
          <a:ext cx="5765800" cy="574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8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变量名称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变量范围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得分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基准分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500"/>
                        <a:t>-</a:t>
                      </a: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223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年龄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18&lt;=age&lt;25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-2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25&lt;=age&lt;35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35&lt;=age&lt;55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55&lt;=age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性别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男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女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婚姻状况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已婚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未婚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-2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0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学历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硕士、博士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本科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大专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中专，技校，高中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-3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初中，小学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-8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020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月收入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月收入 &lt; 6000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-8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6000&lt;=月收入&lt;10000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10000&lt;=月收入&lt;15000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15000&lt;=月收入&lt;=30000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70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ap="flat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30000&lt;=月收入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5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评分卡模型使用的字段属性通常不超过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，而可以使用的属性有很多，如何挑选这些字段？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对每个字段的分段进行评分，那么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如何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这些字段的评分进行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有效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分段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及评分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？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38175" y="1426210"/>
            <a:ext cx="6014720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评分卡模型开发步骤：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数据获取，包括获取存量客户及潜在客户的数据。存量客户是指已开展相关融资类业务的客户，包括个人客户和机构客户；潜在客户是指未来拟开展相关融资类业务的客户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EDA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，获取样本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整体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情况，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并进行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直方图、箱形图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可视化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数据预处理，包括数据清洗、缺失值处理、异常值处理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变量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筛选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，通过统计学的方法，筛选出对违约状态影响最显著的指标。主要有单变量特征选择和基于机器学习的方法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评分卡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5" y="1290955"/>
            <a:ext cx="4700905" cy="5200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38175" y="1426210"/>
            <a:ext cx="612330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评分卡模型开发步骤：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模型开发，包括变量分段、变量的WOE（证据权重）变换和逻辑回归估算三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部分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模型评估，评估模型的区分能力、预测能力、稳定性，并形成模型评估报告，得出模型是否可以使用的结论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，生成评分卡（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信用评分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，根据逻辑回归的系数和WOE等确定信用评分的方法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将Logistic模型转换为标准评分的形式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Step8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建立评分系统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（布置上线）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，根据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生成的评分卡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，建立自动信用评分系统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评分卡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5" y="1290955"/>
            <a:ext cx="4700905" cy="5200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  <a:sym typeface="+mn-ea"/>
              </a:rPr>
              <a:t>智能供应链</a:t>
            </a:r>
            <a:endParaRPr lang="en-US" altLang="zh-CN" sz="4000" dirty="0">
              <a:latin typeface="Calibri Light" panose="020F0302020204030204"/>
              <a:ea typeface="宋体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3421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：价格预测（模型融合，神经网络）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供应链采购中的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分析</a:t>
            </a:r>
            <a:endParaRPr lang="en-US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对用户进行分层管理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对欺诈行为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fraud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对发货延迟（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late delivery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）进行预测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对销售业绩（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Sales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对订货数量（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Order Item Quantity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）进行预测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 sz="4000" dirty="0">
                <a:ea typeface="宋体" panose="02010600030101010101" pitchFamily="2" charset="-122"/>
              </a:rPr>
              <a:t>评分卡模型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缺失值处理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WOE, IV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变量分箱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样本不均衡问题（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SMOTE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模型）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编码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Weight of Evidence，证据权重，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自变量的一种编码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，常用于特征变换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B代表风险客户，G代表正常客户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某一变量某一分组的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衡量了这组里面的好坏客户的占比与整体样本好坏样本占比的差异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差异越大，对风险区分能力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？</a:t>
            </a:r>
            <a:endParaRPr sz="1600" kern="1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差异越大，对风险区分越明显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815340" y="2800350"/>
          <a:ext cx="3268345" cy="86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r:id="rId5" imgW="2019300" imgH="508000" progId="Equation.KSEE3">
                  <p:embed/>
                </p:oleObj>
              </mc:Choice>
              <mc:Fallback>
                <p:oleObj r:id="rId5" imgW="20193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340" y="2800350"/>
                        <a:ext cx="3268345" cy="869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81025" y="13220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IV（Information Value）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woe只考虑了风险区分的能力，没有考虑能区分的用户有多少</a:t>
            </a: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IV衡量一个变量的风险区分能力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衡量各变量对y的预测能力，用于筛选变量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IV的计算，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认为是WOE的加权和</a:t>
            </a: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732790" y="3756660"/>
          <a:ext cx="3597275" cy="82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r:id="rId6" imgW="2222500" imgH="482600" progId="Equation.KSEE3">
                  <p:embed/>
                </p:oleObj>
              </mc:Choice>
              <mc:Fallback>
                <p:oleObj r:id="rId6" imgW="2222500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2790" y="3756660"/>
                        <a:ext cx="3597275" cy="826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732473" y="4693285"/>
          <a:ext cx="119253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r:id="rId8" imgW="736600" imgH="431800" progId="Equation.KSEE3">
                  <p:embed/>
                </p:oleObj>
              </mc:Choice>
              <mc:Fallback>
                <p:oleObj r:id="rId8" imgW="7366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2473" y="4693285"/>
                        <a:ext cx="1192530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5924550" y="2383790"/>
          <a:ext cx="4784090" cy="2217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IV</a:t>
                      </a:r>
                      <a:r>
                        <a:rPr lang="zh-CN" altLang="en-US" sz="1600">
                          <a:ea typeface="宋体" panose="02010600030101010101" pitchFamily="2" charset="-122"/>
                        </a:rPr>
                        <a:t>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变量评估（预测效果）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小于</a:t>
                      </a:r>
                      <a:r>
                        <a:rPr lang="en-US" altLang="zh-CN" sz="160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几乎没有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0.02</a:t>
                      </a:r>
                      <a:r>
                        <a:rPr lang="en-US" altLang="zh-CN" sz="1600">
                          <a:ea typeface="宋体" panose="02010600030101010101" pitchFamily="2" charset="-122"/>
                        </a:rPr>
                        <a:t>~0.1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0.1~0.3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中等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0.3~0.5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大于</a:t>
                      </a:r>
                      <a:r>
                        <a:rPr lang="en-US" altLang="zh-CN" sz="160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难以置信，需要确认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847080" y="1297305"/>
            <a:ext cx="4996815" cy="563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IV是与WOE密切相关的一个指标，在应用实践中，评价标准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可参考如下：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5435" y="3756660"/>
            <a:ext cx="1532255" cy="84455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下箭头 14"/>
          <p:cNvSpPr/>
          <p:nvPr/>
        </p:nvSpPr>
        <p:spPr>
          <a:xfrm rot="1020000">
            <a:off x="3428365" y="483377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81025" y="13220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计算步骤：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对于连续型变量，进行分箱（binning），可以选择等频、等距，或者自定义间隔；对于离散型变量，如果分箱太多，则进行分箱合并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tep2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统计每个分箱里的好人数(bin_goods)和坏人数(bin_bads)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tep3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分别除以总的好人数(total_goods)和坏人数(total_bads)，得到每个分箱内的边际好人占比margin_good_rate和边际坏人占比margin_bad_rate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tep4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计算每个分箱里的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237605" y="1354455"/>
            <a:ext cx="4996815" cy="563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tep5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检查每个分箱（除null分箱外）里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值是否满足单调性，若不满足，返回step1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注意⚠：null分箱由于有明确的业务解释，因此不需要考虑满足单调性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tep6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计算每个分箱里的IV，最终求和，即得到最终的IV</a:t>
            </a: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930275" y="5667375"/>
          <a:ext cx="3140075" cy="7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r:id="rId5" imgW="1854200" imgH="457200" progId="Equation.KSEE3">
                  <p:embed/>
                </p:oleObj>
              </mc:Choice>
              <mc:Fallback>
                <p:oleObj r:id="rId5" imgW="18542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275" y="5667375"/>
                        <a:ext cx="3140075" cy="782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81025" y="13220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：如何计算每个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bucket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中的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</a:t>
            </a:r>
            <a:r>
              <a:rPr lang="zh-CN" alt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margin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_bad_rate = bad/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total_bads</a:t>
            </a:r>
          </a:p>
          <a:p>
            <a:pPr marL="0" algn="l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margin_good_r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ate = good/total_goods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2450" y="2901315"/>
          <a:ext cx="11452225" cy="3792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bucket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min_score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max_score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obs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margin_bad_rate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margin_good_rate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odds(bad/good)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woe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IV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1070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1037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1153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null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null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1758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总计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8924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8748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007735" y="1322070"/>
            <a:ext cx="4996815" cy="1423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WOE=ln(margin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_bad_rate/margin_good_rate)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IV=(bad/total_bads - good/total_goods)*WOE</a:t>
            </a:r>
            <a:endParaRPr 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81025" y="13220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计算每个分箱里的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IV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52450" y="1943735"/>
          <a:ext cx="11428095" cy="4446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bucket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min_score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max_score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obs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margin_bad_rate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margin_good_rate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odds(bad/good)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woe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IV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94.96%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39.77%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15.09%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0.053030303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0.969204613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0.239234241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1070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1037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96.92%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18.75%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11.85%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0.031822565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0.45851674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0.031618681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98.28%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11.36%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13.05%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0.017513135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-0.13870773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0.002345237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98.71%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8.52%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13.11%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0.013077594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-0.430758529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0.019766824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99.01%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6.82%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13.72%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-0.699073799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0.048230774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1153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1144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99.22%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5.11%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13.08%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0.007867133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-0.938965208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0.074775794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null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null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1758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99.04%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9.66%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20.10%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0.00967008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-0.732622347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0.076463289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总计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8924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8748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98.03%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100.00%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100.00%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0.020118884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0.492434842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编码计算：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假设，我们对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字段，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计算相关的woe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首先对每个level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分层统计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，计算每层的好坏占比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，通过好坏占比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6418580" y="1290320"/>
          <a:ext cx="4869180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bad(Y=1)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good(Y=0)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Age1 (0-10)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Age2 (10-18)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Age3 (18-35)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Age4 (35-50)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Age5 (&gt;50)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Total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5559425" y="3935095"/>
          <a:ext cx="6587490" cy="286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bad(Y=1)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good(Y=0)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woe=ln(bad%/good%)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Age1 (0-10)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ln(50%/20%)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Age2 (10-18)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ln(20%/20%)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Age3 (18-35)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ln(5%/20%)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Age4 (35-50)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ln(15%/20%)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Age5 (&gt;50)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ln(10%/20%)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Total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8803640" y="34532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相减代表什么？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针对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Age1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求两者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的差</a:t>
            </a: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结果跟Odds Ratio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(OR)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的形式很像</a:t>
            </a:r>
          </a:p>
        </p:txBody>
      </p:sp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5604510" y="1682750"/>
          <a:ext cx="6587490" cy="286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bad(Y=1)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good(Y=0)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bad%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good%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woe=ln(bad%/good%)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Age1 (0-10)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ln(50%/20%)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Age2 (10-18)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ln(20%/20%)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Age3 (18-35)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ln(5%/20%)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Age4 (35-50)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ln(15%/20%)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Age5 (&gt;50)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20%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ln(10%/20%)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Total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352425" y="2599055"/>
          <a:ext cx="519049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r:id="rId6" imgW="3479800" imgH="1574800" progId="Equation.KSEE3">
                  <p:embed/>
                </p:oleObj>
              </mc:Choice>
              <mc:Fallback>
                <p:oleObj r:id="rId6" imgW="3479800" imgH="1574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425" y="2599055"/>
                        <a:ext cx="5190490" cy="219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Odds Ratio（OR）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Odds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，指胜率（优势），即事件发生与不发生的比例，即</a:t>
            </a:r>
          </a:p>
          <a:p>
            <a:pPr>
              <a:lnSpc>
                <a:spcPct val="150000"/>
              </a:lnSpc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假设事件为客户逾期，即Y=1。那么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Age=Age1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时的Odds为</a:t>
            </a: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Odds Ratio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为两个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Odds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的比值，比如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Age1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Age2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之间的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Odds Ration(OR)</a:t>
            </a: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1508125" y="2275205"/>
          <a:ext cx="1231900" cy="585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" r:id="rId5" imgW="825500" imgH="419100" progId="Equation.KSEE3">
                  <p:embed/>
                </p:oleObj>
              </mc:Choice>
              <mc:Fallback>
                <p:oleObj r:id="rId5" imgW="8255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8125" y="2275205"/>
                        <a:ext cx="1231900" cy="585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1457325" y="3453130"/>
          <a:ext cx="3051810" cy="585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" r:id="rId7" imgW="2044700" imgH="419100" progId="Equation.KSEE3">
                  <p:embed/>
                </p:oleObj>
              </mc:Choice>
              <mc:Fallback>
                <p:oleObj r:id="rId7" imgW="20447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7325" y="3453130"/>
                        <a:ext cx="3051810" cy="585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802958" y="4973320"/>
          <a:ext cx="4359275" cy="127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r:id="rId9" imgW="2920365" imgH="914400" progId="Equation.KSEE3">
                  <p:embed/>
                </p:oleObj>
              </mc:Choice>
              <mc:Fallback>
                <p:oleObj r:id="rId9" imgW="2920365" imgH="914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2958" y="4973320"/>
                        <a:ext cx="4359275" cy="1277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6456045" y="136652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OR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Logistic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回归中的意义：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Odds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与</a:t>
            </a:r>
            <a:r>
              <a:rPr sz="1600" dirty="0">
                <a:ea typeface="宋体" panose="02010600030101010101" pitchFamily="2" charset="-122"/>
                <a:sym typeface="+mn-ea"/>
              </a:rPr>
              <a:t> Odds Ratio（OR）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L</a:t>
            </a:r>
            <a:r>
              <a:rPr sz="1600" dirty="0">
                <a:ea typeface="宋体" panose="02010600030101010101" pitchFamily="2" charset="-122"/>
                <a:sym typeface="+mn-ea"/>
              </a:rPr>
              <a:t>ogistic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中很重要，因为和可解释性相关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Logistic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回归中</a:t>
            </a:r>
          </a:p>
          <a:p>
            <a:pPr>
              <a:lnSpc>
                <a:spcPct val="150000"/>
              </a:lnSpc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</a:t>
            </a:r>
            <a:r>
              <a:rPr lang="zh-CN" alt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Odss Ration(OR)</a:t>
            </a:r>
            <a:r>
              <a:rPr lang="zh-CN" alt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的物理含义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Xi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增加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时，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odds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会变为原来的    倍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6753861" y="3176588"/>
          <a:ext cx="2957830" cy="58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r:id="rId11" imgW="1981200" imgH="419100" progId="Equation.KSEE3">
                  <p:embed/>
                </p:oleObj>
              </mc:Choice>
              <mc:Fallback>
                <p:oleObj r:id="rId11" imgW="19812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3861" y="3176588"/>
                        <a:ext cx="2957830" cy="586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616"/>
          <p:cNvGraphicFramePr>
            <a:graphicFrameLocks noChangeAspect="1"/>
          </p:cNvGraphicFramePr>
          <p:nvPr/>
        </p:nvGraphicFramePr>
        <p:xfrm>
          <a:off x="9488805" y="4303395"/>
          <a:ext cx="3225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r:id="rId13" imgW="215900" imgH="203200" progId="Equation.KSEE3">
                  <p:embed/>
                </p:oleObj>
              </mc:Choice>
              <mc:Fallback>
                <p:oleObj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88805" y="4303395"/>
                        <a:ext cx="322580" cy="284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6680836" y="4790441"/>
          <a:ext cx="3470910" cy="60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r:id="rId15" imgW="2324100" imgH="431800" progId="Equation.KSEE3">
                  <p:embed/>
                </p:oleObj>
              </mc:Choice>
              <mc:Fallback>
                <p:oleObj r:id="rId15" imgW="23241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80836" y="4790441"/>
                        <a:ext cx="3470910" cy="604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5126079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WOE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的单调性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取值从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Age1-&gt;Age2-&gt;...-&gt;Age5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逐渐增加的时候，</a:t>
            </a:r>
            <a:r>
              <a:rPr altLang="zh-CN" sz="16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相应的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也呈现单调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性（即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递增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递减）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用简洁的公式概括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计算过程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这里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                  相差了一个常数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5843270" y="1252220"/>
            <a:ext cx="6367780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pandas as pd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numpy as np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x1 = np.random.randint(3,size=1000)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y = np.random.randint(2,size=1000)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df = pd.DataFrame({'X1': x1, 'y': y})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table = pd.crosstab(df['y'],df['X1'])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计算WOE差值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woe_table = table.div(table.sum(axis=1),axis=0)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woe = (woe_table.iloc[1,:]/woe_table.iloc[0,:]).apply(lambda x:np.log(x))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print(woe[1]-woe[0], woe[2]-woe[1])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计算OR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OR_0_1 = np.log(1.0*table.iloc[0,0]*table.iloc[1,1]/table.iloc[0,1]/table.iloc[1,0])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OR_1_2 = np.log(1.0*table.iloc[0,1]*table.iloc[1,2]/table.iloc[0,2]/table.iloc[1,1])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print(OR_0_1, OR_1_2)</a:t>
            </a: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6620"/>
              </p:ext>
            </p:extLst>
          </p:nvPr>
        </p:nvGraphicFramePr>
        <p:xfrm>
          <a:off x="2139658" y="2334317"/>
          <a:ext cx="814070" cy="3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r:id="rId5" imgW="545465" imgH="241300" progId="Equation.KSEE3">
                  <p:embed/>
                </p:oleObj>
              </mc:Choice>
              <mc:Fallback>
                <p:oleObj r:id="rId5" imgW="545465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9658" y="2334317"/>
                        <a:ext cx="814070" cy="3371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5" y="3457575"/>
            <a:ext cx="4972050" cy="1009650"/>
          </a:xfrm>
          <a:prstGeom prst="rect">
            <a:avLst/>
          </a:prstGeom>
        </p:spPr>
      </p:pic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1084580" y="4804728"/>
          <a:ext cx="2104390" cy="3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r:id="rId8" imgW="1409700" imgH="241300" progId="Equation.KSEE3">
                  <p:embed/>
                </p:oleObj>
              </mc:Choice>
              <mc:Fallback>
                <p:oleObj r:id="rId8" imgW="14097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4580" y="4804728"/>
                        <a:ext cx="2104390" cy="3371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450975" y="6057265"/>
            <a:ext cx="360807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0.39653256776168444 -0.06826876989219782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0.3965325677616846 -0.06826876989219799</a:t>
            </a:r>
          </a:p>
        </p:txBody>
      </p:sp>
      <p:sp>
        <p:nvSpPr>
          <p:cNvPr id="23" name="下箭头 22"/>
          <p:cNvSpPr/>
          <p:nvPr/>
        </p:nvSpPr>
        <p:spPr>
          <a:xfrm rot="3960000">
            <a:off x="5257165" y="60599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评分卡模型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5420996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Project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：构造银行信用的评分卡模型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GiveMeSomeCredit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万样本数据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https://www.kaggle.com/c/GiveMeSomeCredit/data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基本属性：包括了借款人当时的年龄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偿债能力：包括了借款人的月收入、负债比率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信用往来：两年内35-59天逾期次数、两年内60-89天逾期次数、两年内90天或高于90天逾期的次数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财产状况：包括了开放式信贷和贷款数量、不动产贷款或额度数量。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其他因素：包括了借款人的家属数量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– 时间窗口：自变量的观察窗口为过去两年，因变量表现窗口为未来两年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172200" y="1385570"/>
          <a:ext cx="559816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SeriousDlqin2yrs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90</a:t>
                      </a:r>
                      <a:r>
                        <a:rPr lang="zh-CN" altLang="en-US">
                          <a:ea typeface="宋体" panose="02010600030101010101" pitchFamily="2" charset="-122"/>
                        </a:rPr>
                        <a:t>天以上逾期或更差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>
                          <a:ea typeface="宋体" panose="02010600030101010101" pitchFamily="2" charset="-122"/>
                        </a:rPr>
                        <a:t>Y/N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RevolvingUtilizationOfUnsecuredLines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除房地产和汽车贷款等无分期付款债务外，信用卡和个人信用额度的总余额除以信贷限额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年龄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NumberOfTime30-59DaysPastDueNotWorse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借款人逾期30-59天的次数，但在过去两年没有更糟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DebtRatio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债务比（每月偿还的债务，赡养费，生活费除以每月的总收入）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MonthlyIncome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每月收入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实数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NumberOfOpenCreditLinesAndLoans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公开贷款(如汽车贷款或抵押贷款)和信用额度(如信用卡)的数量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NumberOfTimes90DaysLate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借款人逾期90天（或以上）的次数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NumberRealEstateLoansOrLines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抵押贷款和房地产贷款的额度（包括房屋净值信贷）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NumberOfTime60-89DaysPastDueNotWorse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借款人逾期</a:t>
                      </a:r>
                      <a:r>
                        <a:rPr lang="en-US" altLang="zh-CN" sz="1200">
                          <a:sym typeface="+mn-ea"/>
                        </a:rPr>
                        <a:t>6</a:t>
                      </a:r>
                      <a:r>
                        <a:rPr lang="zh-CN" altLang="en-US" sz="1200">
                          <a:sym typeface="+mn-ea"/>
                        </a:rPr>
                        <a:t>0-</a:t>
                      </a:r>
                      <a:r>
                        <a:rPr lang="en-US" altLang="zh-CN" sz="1200">
                          <a:sym typeface="+mn-ea"/>
                        </a:rPr>
                        <a:t>8</a:t>
                      </a:r>
                      <a:r>
                        <a:rPr lang="zh-CN" altLang="en-US" sz="1200">
                          <a:sym typeface="+mn-ea"/>
                        </a:rPr>
                        <a:t>9天的次数，但在过去两年没有更糟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NumberOfDependents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除自己(配偶、子女等)以外的家庭受养人人数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en-US" altLang="zh-CN" sz="4800" dirty="0"/>
              <a:t>Project</a:t>
            </a:r>
            <a:endParaRPr lang="zh-CN" altLang="zh-CN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缺失值处理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233170"/>
            <a:ext cx="510222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针对字段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，存在缺失值的处理：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直接删除含有缺失值的样本</a:t>
            </a:r>
          </a:p>
          <a:p>
            <a:pPr>
              <a:lnSpc>
                <a:spcPct val="150000"/>
              </a:lnSpc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​如果缺失的样本占总数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很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大，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直接舍弃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字段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作为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特征加入，噪音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会很大）</a:t>
            </a: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采用简单规则进行补全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ym typeface="+mn-ea"/>
              </a:rPr>
              <a:t>删除：删除数据缺失的记录；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ym typeface="+mn-ea"/>
              </a:rPr>
              <a:t>均值：使用当前列的均值；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ym typeface="+mn-ea"/>
              </a:rPr>
              <a:t>高频：使用当前列出现频率最高的数据。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33490" y="1259205"/>
            <a:ext cx="510222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采用预测进行补全：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根据样本之间的相似性填补缺失值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根据变量之间的相关关系填补缺失值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Do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：采用随机森林对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Titanic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乘客生存预测中的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Embarked, Age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进行补全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SMOTE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方法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样本不均衡问题处理：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目标是构造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1:1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的数据，</a:t>
            </a:r>
            <a:endParaRPr lang="en-US" altLang="zh-CN" sz="16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欠采样：砍掉分类样本多的其中一部分</a:t>
            </a:r>
            <a:endParaRPr lang="en-US" altLang="zh-CN" sz="16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过采样：增加分类样本少的样本，采样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Bootstrap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抽样</a:t>
            </a:r>
            <a:endParaRPr lang="en-US" altLang="zh-CN" sz="16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solidFill>
                  <a:srgbClr val="FF0000"/>
                </a:solidFill>
                <a:ea typeface="PingFang SC" panose="020B0400000000000000" pitchFamily="34" charset="-122"/>
                <a:cs typeface="Times New Roman" panose="02020603050405020304" pitchFamily="18" charset="0"/>
              </a:rPr>
              <a:t>Thinking</a:t>
            </a:r>
            <a:r>
              <a:rPr lang="zh-CN" altLang="en-US" sz="1600" kern="100" dirty="0">
                <a:solidFill>
                  <a:srgbClr val="FF0000"/>
                </a:solidFill>
                <a:ea typeface="PingFang SC" panose="020B0400000000000000" pitchFamily="34" charset="-122"/>
                <a:cs typeface="Times New Roman" panose="02020603050405020304" pitchFamily="18" charset="0"/>
              </a:rPr>
              <a:t>：这两种方法会有怎样的问题？</a:t>
            </a:r>
            <a:endParaRPr lang="en-US" altLang="zh-CN" sz="1600" kern="100" dirty="0">
              <a:solidFill>
                <a:srgbClr val="FF0000"/>
              </a:solidFill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对于欠采样，去掉的数据会导致隐含信息的丢失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模型精度降低</a:t>
            </a:r>
            <a:endParaRPr lang="en-US" altLang="zh-CN" sz="16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对于过采样，有放回的抽样会导致数据重复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模型容易过拟合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48759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SMOTE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方法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0"/>
            <a:ext cx="4996815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SMOTE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方法：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输入：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SMOTE(T,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N,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为小众分类的样本，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N%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为要生成的比例（占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的比值），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为指定的邻居数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输出：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N/100*T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个小众样本（算法合成的）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说明：算法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22-24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行，说明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gap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需要针对不同维度的特征，生成不一样的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gap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（而不是相同的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gap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F24BEE-FBDA-4D7A-92C8-9CA9DFC38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60" y="0"/>
            <a:ext cx="587782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36567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评分卡模型的流程：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数据获取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金融机构自身，第三方机构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（探索性数据分析）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统计每个字段的缺失值情况、异常值情况、平均值、中位数、最大值、最小值、分布情况等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为后续的数据处理制定方案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77940" y="1457325"/>
            <a:ext cx="5497830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数据清洗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对数据中脏数据，缺失值，异常值进行处理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变量分箱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ea typeface="宋体" panose="02010600030101010101" pitchFamily="2" charset="-122"/>
              </a:rPr>
              <a:t>）无监督分箱：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等频分箱，把自变量从小到大排序，根据自变量的个数等分为</a:t>
            </a:r>
            <a:r>
              <a:rPr lang="en-US" altLang="zh-CN" sz="1800" dirty="0">
                <a:ea typeface="宋体" panose="02010600030101010101" pitchFamily="2" charset="-122"/>
              </a:rPr>
              <a:t>k</a:t>
            </a:r>
            <a:r>
              <a:rPr lang="zh-CN" altLang="en-US" sz="1800" dirty="0">
                <a:ea typeface="宋体" panose="02010600030101010101" pitchFamily="2" charset="-122"/>
              </a:rPr>
              <a:t>部分，每部分作为一个分箱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等距分箱，把自变量从小到大排序，将自变量的取值范围分为</a:t>
            </a:r>
            <a:r>
              <a:rPr lang="en-US" altLang="zh-CN" sz="1800" dirty="0">
                <a:ea typeface="宋体" panose="02010600030101010101" pitchFamily="2" charset="-122"/>
              </a:rPr>
              <a:t>k</a:t>
            </a:r>
            <a:r>
              <a:rPr lang="zh-CN" altLang="en-US" sz="1800" dirty="0">
                <a:ea typeface="宋体" panose="02010600030101010101" pitchFamily="2" charset="-122"/>
              </a:rPr>
              <a:t>个等距的区间，每个区间作为一个分箱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聚类分箱，用</a:t>
            </a:r>
            <a:r>
              <a:rPr lang="en-US" altLang="zh-CN" sz="1800" dirty="0">
                <a:ea typeface="宋体" panose="02010600030101010101" pitchFamily="2" charset="-122"/>
              </a:rPr>
              <a:t>k-means</a:t>
            </a:r>
            <a:r>
              <a:rPr lang="zh-CN" altLang="en-US" sz="1800" dirty="0">
                <a:ea typeface="宋体" panose="02010600030101010101" pitchFamily="2" charset="-122"/>
              </a:rPr>
              <a:t>聚类法将自变量聚为</a:t>
            </a:r>
            <a:r>
              <a:rPr lang="en-US" altLang="zh-CN" sz="1800" dirty="0">
                <a:ea typeface="宋体" panose="02010600030101010101" pitchFamily="2" charset="-122"/>
              </a:rPr>
              <a:t>k</a:t>
            </a:r>
            <a:r>
              <a:rPr lang="zh-CN" altLang="en-US" sz="1800" dirty="0">
                <a:ea typeface="宋体" panose="02010600030101010101" pitchFamily="2" charset="-122"/>
              </a:rPr>
              <a:t>类，但在聚类过程中需要保证分箱的有序性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82883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4" y="1281389"/>
            <a:ext cx="5698527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评分卡模型的流程：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编码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提升模型的预测效果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将自变量规范到同一尺度上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WOE</a:t>
            </a:r>
            <a:r>
              <a:rPr lang="zh-CN" altLang="en-US" sz="1800" dirty="0">
                <a:ea typeface="宋体" panose="02010600030101010101" pitchFamily="2" charset="-122"/>
              </a:rPr>
              <a:t>能反映自变量取值的贡献情况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有利于对变量的每个分箱进行评分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转化为连续变量之后，便于分析变量与变量之间的相关性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与独热向量编码相比，可以保证变量的完整性，同时避免稀疏矩阵和维度灾难</a:t>
            </a:r>
            <a:br>
              <a:rPr lang="zh-CN" altLang="en-US" sz="1800" dirty="0">
                <a:ea typeface="宋体" panose="02010600030101010101" pitchFamily="2" charset="-122"/>
              </a:rPr>
            </a:b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781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 err="1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11505" y="1504950"/>
            <a:ext cx="470725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Action1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：二手车价格预测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used_car_train_20200313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.csv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used_car_testB_20200421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.csv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数据来自某交易平台的二手车交易记录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https://tianchi.aliyun.com/competition/entrance/231784/introduction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ToDo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：给你一辆车的各个属性（除了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price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字段），预测它的价格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使用神经网络来完成预测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105400" y="1071245"/>
          <a:ext cx="7052945" cy="57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5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5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SaleID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交易ID，唯一编码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name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汽车交易名称，已脱敏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regDate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汽车注册日期，例如20160101，2016年01月01日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model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车型编码，已脱敏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brand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汽车品牌，已脱敏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bodyType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车身类型：豪华轿车：0，微型车：1，厢型车：2，大巴车：3，敞篷车：4，双门汽车：5，商务车：6，搅拌车：7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fuelType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燃油类型：汽油：0，柴油：1，液化石油气：2，天然气：3，混合动力：4，其他：5，电动：6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gearbox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变速箱：手动：0，自动：1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power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发动机功率：范围 [ 0, 600 ]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kilometer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汽车已行驶公里，单位万km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notRepairedDamage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汽车有尚未修复的损坏：是：0，否：1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regionCode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地区编码，已脱敏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seller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销售方：个体：0，非个体：1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offerType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报价类型：提供：0，请求：1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creatDate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汽车上线时间，即开始售卖时间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price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二手车交易价格（预测目标）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v系列特征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匿名特征，包含v0-14在内15个匿名特征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654381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评价标准MAE(Mean Absolute Error)：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L1 loss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越小模型越准确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提交结果，与sample_submit.csv中的格式一致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1908175"/>
            <a:ext cx="8931275" cy="2246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3495" y="4991100"/>
            <a:ext cx="25400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SaleID,price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150000,687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150001,1250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150002,2580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150003,1178</a:t>
            </a:r>
          </a:p>
        </p:txBody>
      </p:sp>
    </p:spTree>
    <p:extLst>
      <p:ext uri="{BB962C8B-B14F-4D97-AF65-F5344CB8AC3E}">
        <p14:creationId xmlns:p14="http://schemas.microsoft.com/office/powerpoint/2010/main" val="208994709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47415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：智能供应链分析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数据集：SupplyChain.csv，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供应链采购数据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 Do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供应链数据探索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对用户进行分层运营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412105" y="1228725"/>
          <a:ext cx="6758940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6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4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Type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交易方式（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DEBIT, TRANSFER, CASH, PAYMENT)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Days for shipping (real)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实际发货天数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Days for shipment (scheduled)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预计发货天数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Benefit per order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每笔订单利润（可能为正，也可能为负）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Sales per customer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每个顾客的总销售额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Delivery Status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交货状态（Advance shipping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, Late delivery, Shipping on time, Shipping canceled ... 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Late_delivery_risk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分类变量，说明发货是否延迟，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1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：延迟，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0</a:t>
                      </a: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：没有延迟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Category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商品类别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Category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商品类别名称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City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客户所在城市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Country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客户所在国家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Email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Email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（已隐去）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Fname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First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Lname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Last Name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ID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Customer Password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Password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（已隐去）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Customer Segment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客户划分（</a:t>
                      </a:r>
                      <a:r>
                        <a:rPr lang="en-US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Consumer, Home Office, Corporate, ...</a:t>
                      </a:r>
                      <a:r>
                        <a:rPr lang="zh-CN" altLang="zh-CN" sz="14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FC941C-9088-40B3-9BD4-841D5548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25" y="1226791"/>
            <a:ext cx="5939844" cy="53509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C53D70-E2DB-45AA-A4F1-6020619E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7" y="1226791"/>
            <a:ext cx="5870107" cy="51698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11505" y="1504950"/>
            <a:ext cx="470725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数据集：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used_car_train_20200313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.csv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used_car_testB_20200421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.csv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数据来自某交易平台的二手车交易记录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https://tianchi.aliyun.com/competition/entrance/231784/introduction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ToDo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：给你一辆车的各个属性（除了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price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字段），预测它的价格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105400" y="1071245"/>
          <a:ext cx="7052945" cy="57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Field</a:t>
                      </a:r>
                      <a:endParaRPr lang="en-US" altLang="en-US" sz="15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Description</a:t>
                      </a:r>
                      <a:endParaRPr lang="en-US" altLang="en-US" sz="1500" b="1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SaleID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交易ID，唯一编码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name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汽车交易名称，已脱敏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regDate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汽车注册日期，例如20160101，2016年01月01日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model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车型编码，已脱敏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brand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汽车品牌，已脱敏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bodyType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车身类型：豪华轿车：0，微型车：1，厢型车：2，大巴车：3，敞篷车：4，双门汽车：5，商务车：6，搅拌车：7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fuelType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燃油类型：汽油：0，柴油：1，液化石油气：2，天然气：3，混合动力：4，其他：5，电动：6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gearbox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变速箱：手动：0，自动：1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power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发动机功率：范围 [ 0, 600 ]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kilometer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汽车已行驶公里，单位万km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notRepairedDamage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汽车有尚未修复的损坏：是：0，否：1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regionCode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地区编码，已脱敏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seller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销售方：个体：0，非个体：1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offerType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报价类型：提供：0，请求：1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creatDate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汽车上线时间，即开始售卖时间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500" b="0">
                          <a:solidFill>
                            <a:srgbClr val="4F4F4F"/>
                          </a:solidFill>
                          <a:latin typeface="Arial" panose="020B0604020202020204" charset="-122"/>
                        </a:rPr>
                        <a:t>price</a:t>
                      </a:r>
                      <a:endParaRPr lang="en-US" altLang="en-US" sz="1500" b="0">
                        <a:solidFill>
                          <a:srgbClr val="4F4F4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二手车交易价格（预测目标）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v系列特征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500" b="0">
                          <a:solidFill>
                            <a:srgbClr val="4F4F4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匿名特征，包含v0-14在内15个匿名特征</a:t>
                      </a:r>
                      <a:endParaRPr lang="zh-CN" altLang="en-US" sz="1500" b="0">
                        <a:solidFill>
                          <a:srgbClr val="4F4F4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评价标准MAE(Mean Absolute Error)：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L1 loss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越小模型越准确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提交结果，与sample_submit.csv中的格式一致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1908175"/>
            <a:ext cx="8931275" cy="2246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3495" y="4991100"/>
            <a:ext cx="25400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SaleID,price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150000,687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150001,1250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150002,2580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150003,1178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：二手车交易价格预测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Thinking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：有哪些提分（减少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MAE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的方式？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时间类型数据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(regDate, creatDate)</a:t>
            </a:r>
            <a:endParaRPr 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模型融合，使用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XGBoost,LightGBM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、增加新的特征，对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brand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进行统计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brand_amount, brand_price_max, brand_price_min, brand_price_median, brand_price_sum, brand_price_std, brand_price_mean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单模型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XGBoost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MAE=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1463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完善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MAE=587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950720"/>
            <a:ext cx="4236085" cy="26314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536055" y="4742180"/>
            <a:ext cx="5497830" cy="633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预测的price分布情况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模型融合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模型融合：</a:t>
            </a:r>
          </a:p>
          <a:p>
            <a:pPr algn="l">
              <a:lnSpc>
                <a:spcPct val="150000"/>
              </a:lnSpc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回归任务中的加权融合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根据各个模型的最终预测表现分配不同的权重，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比如准确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率高的模型给予更高的权重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，准确率低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的模型给予较小的权重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77940" y="1457325"/>
            <a:ext cx="5497830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 Do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个模型的预测结果进行加权融合，对比结果提升，评价指标采用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MAE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MSE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predict1 = [1.2, 3.2, 2.1, 6.2]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predict2 = [0.9, 3.1, 2.0, 5.9]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predict3 = [1.1, 2.9, 2.2, 6.0]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y_true = [1, 3, 2, 6]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模型融合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2955" y="1476375"/>
            <a:ext cx="549783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任务中的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Voting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Voting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策略，即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选择所有模型输出结果中，最多的那个类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少数服从多数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Thinking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假设我们有三个相互独立的模型，每个模型的准确率均为70%，采用少数服从多数的方式进行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Voting</a:t>
            </a:r>
            <a:r>
              <a:rPr 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，那么最终的正确率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endParaRPr lang="zh-CN" sz="1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0.7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0.7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0.7+0.7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0.7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0.3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3=0.343+0.441=0.784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77940" y="1457325"/>
            <a:ext cx="5497830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sklearn 中的VotingClassifier</a:t>
            </a:r>
          </a:p>
          <a:p>
            <a:pPr algn="l">
              <a:lnSpc>
                <a:spcPct val="150000"/>
              </a:lnSpc>
            </a:pP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实现了投票法</a:t>
            </a: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，分为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hard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soft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hard, 硬投票, 少数服从多数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分类器）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soft, 软投票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，有权值的投票（加权）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Thinking: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采用不同投放方式，分类结果是否有变化？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99%, B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1%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45%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55%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48%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52%</a:t>
            </a:r>
          </a:p>
        </p:txBody>
      </p:sp>
      <p:sp>
        <p:nvSpPr>
          <p:cNvPr id="2" name="下箭头 1"/>
          <p:cNvSpPr/>
          <p:nvPr/>
        </p:nvSpPr>
        <p:spPr>
          <a:xfrm rot="1440000">
            <a:off x="1290320" y="481028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82955" y="5448300"/>
            <a:ext cx="2205355" cy="5683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三个模型都预测对了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3488055" y="5196205"/>
            <a:ext cx="2205355" cy="5683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两个模型预测对了，另一个模型预测错了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9560000">
            <a:off x="3085465" y="479059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2" grpId="1" animBg="1"/>
      <p:bldP spid="5" grpId="0" animBg="1"/>
      <p:bldP spid="5" grpId="1"/>
      <p:bldP spid="6" grpId="0" animBg="1"/>
      <p:bldP spid="6" grpId="1"/>
      <p:bldP spid="7" grpId="0" animBg="1"/>
      <p:bldP spid="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014aba-7cb2-4e48-b048-cb3a960be52b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231e55-f2d6-4fef-ae96-2a44245aea6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deddf53-fb83-47e1-b8bf-ec4eda238e2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05839f-f4c4-465b-bd27-fcb4ca328df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05839f-f4c4-465b-bd27-fcb4ca328df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6c0e03-c506-445f-a172-812d020e594c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86f1a7-c8c3-47f8-a619-52fa5cd58e6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86f1a7-c8c3-47f8-a619-52fa5cd58e6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ed55bc-6a0f-4653-8664-4ade73765e3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2239-3df6-4df9-b4cc-e6e6675f262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740</TotalTime>
  <Words>5760</Words>
  <Application>Microsoft Office PowerPoint</Application>
  <PresentationFormat>宽屏</PresentationFormat>
  <Paragraphs>1049</Paragraphs>
  <Slides>49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PingFang SC</vt:lpstr>
      <vt:lpstr>宋体</vt:lpstr>
      <vt:lpstr>Arial</vt:lpstr>
      <vt:lpstr>Calibri</vt:lpstr>
      <vt:lpstr>Calibri Light</vt:lpstr>
      <vt:lpstr>Helvetica</vt:lpstr>
      <vt:lpstr>Office 主题​​</vt:lpstr>
      <vt:lpstr>Equation.KSEE3</vt:lpstr>
      <vt:lpstr>智能供应链与评分卡模型 Lesson-17</vt:lpstr>
      <vt:lpstr>学习方法</vt:lpstr>
      <vt:lpstr>&gt;&gt;   今天的学习目标</vt:lpstr>
      <vt:lpstr>1/2 Project</vt:lpstr>
      <vt:lpstr>Project：二手车交易价格预测</vt:lpstr>
      <vt:lpstr>Project：二手车交易价格预测</vt:lpstr>
      <vt:lpstr>Project：二手车交易价格预测</vt:lpstr>
      <vt:lpstr>模型融合</vt:lpstr>
      <vt:lpstr>模型融合</vt:lpstr>
      <vt:lpstr>模型融合</vt:lpstr>
      <vt:lpstr>Project：二手车交易价格预测</vt:lpstr>
      <vt:lpstr>Project：二手车交易价格预测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Project：智能供应链分析</vt:lpstr>
      <vt:lpstr>2/2  评分卡模型 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评分卡模型</vt:lpstr>
      <vt:lpstr>缺失值处理</vt:lpstr>
      <vt:lpstr>SMOTE方法</vt:lpstr>
      <vt:lpstr>SMOTE方法</vt:lpstr>
      <vt:lpstr>Summary</vt:lpstr>
      <vt:lpstr>Summary</vt:lpstr>
      <vt:lpstr>Thinking&amp;Action</vt:lpstr>
      <vt:lpstr>Project：二手车交易价格预测</vt:lpstr>
      <vt:lpstr>Thinking&amp;Action</vt:lpstr>
      <vt:lpstr>Thank You Using data to solve problems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2605</cp:revision>
  <dcterms:created xsi:type="dcterms:W3CDTF">2019-08-30T07:48:00Z</dcterms:created>
  <dcterms:modified xsi:type="dcterms:W3CDTF">2020-09-13T09:55:53Z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